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81" r:id="rId3"/>
    <p:sldId id="283" r:id="rId4"/>
    <p:sldId id="271" r:id="rId5"/>
    <p:sldId id="272" r:id="rId6"/>
    <p:sldId id="286" r:id="rId7"/>
    <p:sldId id="28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09ECF-BDCE-4E2B-BD21-D8E99560DF7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4575F-C6AE-4AE3-AC50-AA0EBE6F2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1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4575F-C6AE-4AE3-AC50-AA0EBE6F20E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02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18CCC-9490-4D48-AD56-8C3178A4F2B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1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17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24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0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4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3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88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0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4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17C5D-836B-4BFF-A6D2-04543A14DE5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E%D0%BD%D1%8F%D1%82%D0%B8%D0%B5" TargetMode="External"/><Relationship Id="rId13" Type="http://schemas.openxmlformats.org/officeDocument/2006/relationships/hyperlink" Target="https://ru.wikipedia.org/wiki/%D0%94%D0%B5%D0%BA%D0%B0%D1%80%D1%82" TargetMode="External"/><Relationship Id="rId3" Type="http://schemas.openxmlformats.org/officeDocument/2006/relationships/hyperlink" Target="https://ru.wikipedia.org/wiki/%D0%94%D0%B5%D1%8F%D1%82%D0%B5%D0%BB%D1%8C%D0%BD%D0%BE%D1%81%D1%82%D1%8C" TargetMode="External"/><Relationship Id="rId7" Type="http://schemas.openxmlformats.org/officeDocument/2006/relationships/hyperlink" Target="https://ru.wikipedia.org/wiki/%D0%9C%D1%8B%D1%81%D0%BB%D1%8C" TargetMode="External"/><Relationship Id="rId12" Type="http://schemas.openxmlformats.org/officeDocument/2006/relationships/hyperlink" Target="https://ru.wikipedia.org/wiki/%D0%92%D0%BE%D1%81%D0%BF%D1%80%D0%B8%D1%8F%D1%82%D0%B8%D0%B5" TargetMode="External"/><Relationship Id="rId2" Type="http://schemas.openxmlformats.org/officeDocument/2006/relationships/hyperlink" Target="https://ru.wikipedia.org/wiki/%D0%9F%D0%BE%D0%B7%D0%BD%D0%B0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5%D0%B7%D1%83%D0%BB%D1%8C%D1%82%D0%B0%D1%82" TargetMode="External"/><Relationship Id="rId11" Type="http://schemas.openxmlformats.org/officeDocument/2006/relationships/hyperlink" Target="https://ru.wikipedia.org/wiki/%D0%9E%D1%89%D1%83%D1%89%D0%B5%D0%BD%D0%B8%D0%B5" TargetMode="External"/><Relationship Id="rId5" Type="http://schemas.openxmlformats.org/officeDocument/2006/relationships/hyperlink" Target="https://ru.wikipedia.org/wiki/%D0%9E%D0%B1%D0%BE%D0%B1%D1%89%D0%B5%D0%BD%D0%B8%D0%B5" TargetMode="External"/><Relationship Id="rId10" Type="http://schemas.openxmlformats.org/officeDocument/2006/relationships/hyperlink" Target="https://ru.wikipedia.org/wiki/%D0%98%D0%B4%D0%B5%D1%8F" TargetMode="External"/><Relationship Id="rId4" Type="http://schemas.openxmlformats.org/officeDocument/2006/relationships/hyperlink" Target="https://ru.wikipedia.org/wiki/%D0%A7%D0%B5%D0%BB%D0%BE%D0%B2%D0%B5%D0%BA" TargetMode="External"/><Relationship Id="rId9" Type="http://schemas.openxmlformats.org/officeDocument/2006/relationships/hyperlink" Target="https://ru.wikipedia.org/wiki/%D0%A1%D0%BC%D1%8B%D1%81%D0%BB" TargetMode="External"/><Relationship Id="rId14" Type="http://schemas.openxmlformats.org/officeDocument/2006/relationships/hyperlink" Target="https://ru.wikipedia.org/wiki/%D0%9F%D0%B0%D1%81%D0%BA%D0%B0%D0%BB%D1%8C,_%D0%91%D0%BB%D0%B5%D0%B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E%D1%81%D0%BF%D1%80%D0%B8%D1%8F%D1%82%D0%B8%D0%B5" TargetMode="External"/><Relationship Id="rId2" Type="http://schemas.openxmlformats.org/officeDocument/2006/relationships/hyperlink" Target="https://ru.wikipedia.org/wiki/%D0%9E%D1%89%D1%83%D1%89%D0%B5%D0%BD%D0%B8%D0%B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952"/>
            <a:ext cx="4452257" cy="10286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10. Психические процессы:</a:t>
            </a:r>
            <a:b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мышление и речь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967" y="1352939"/>
            <a:ext cx="11241833" cy="525313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ВОПРОСЫ:</a:t>
            </a:r>
          </a:p>
          <a:p>
            <a:pPr marL="0" indent="0">
              <a:buNone/>
            </a:pPr>
            <a:r>
              <a:rPr lang="ru-RU" b="1" dirty="0" smtClean="0"/>
              <a:t>1.Понятие мышления.</a:t>
            </a:r>
          </a:p>
          <a:p>
            <a:pPr marL="0" indent="0">
              <a:buNone/>
            </a:pPr>
            <a:r>
              <a:rPr lang="ru-RU" b="1" dirty="0" smtClean="0"/>
              <a:t>2.Природа мышления (</a:t>
            </a:r>
            <a:r>
              <a:rPr lang="ru-RU" b="1" dirty="0" err="1" smtClean="0"/>
              <a:t>С.Л.Рубинштейн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b="1" dirty="0" smtClean="0"/>
              <a:t>3.Методы </a:t>
            </a:r>
            <a:r>
              <a:rPr lang="ru-RU" b="1" dirty="0"/>
              <a:t>исследования </a:t>
            </a:r>
            <a:r>
              <a:rPr lang="ru-RU" b="1" dirty="0" smtClean="0"/>
              <a:t>мышления.</a:t>
            </a:r>
          </a:p>
          <a:p>
            <a:pPr marL="0" indent="0">
              <a:buNone/>
            </a:pPr>
            <a:r>
              <a:rPr lang="ru-RU" b="1" dirty="0" smtClean="0"/>
              <a:t>4.Функции мышления.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5.Речь и ее функции.</a:t>
            </a:r>
            <a:r>
              <a:rPr lang="ru-RU" b="1" u="sng" dirty="0"/>
              <a:t> </a:t>
            </a:r>
            <a:endParaRPr lang="ru-RU" b="1" u="sng" dirty="0" smtClean="0"/>
          </a:p>
          <a:p>
            <a:pPr marL="0" indent="0">
              <a:buNone/>
            </a:pPr>
            <a:r>
              <a:rPr lang="ru-RU" b="1" dirty="0" smtClean="0"/>
              <a:t>6.Речь как средство общения.</a:t>
            </a:r>
          </a:p>
          <a:p>
            <a:pPr marL="0" indent="0">
              <a:buNone/>
            </a:pPr>
            <a:r>
              <a:rPr lang="ru-RU" b="1" dirty="0" smtClean="0"/>
              <a:t>7.Соотношение мышления и речи.</a:t>
            </a:r>
          </a:p>
          <a:p>
            <a:endParaRPr lang="ru-RU" b="1" dirty="0" smtClean="0"/>
          </a:p>
          <a:p>
            <a:endParaRPr lang="ru-RU" b="1" dirty="0"/>
          </a:p>
        </p:txBody>
      </p:sp>
      <p:pic>
        <p:nvPicPr>
          <p:cNvPr id="4" name="Picture 1" descr="C:\Users\moi\Desktop\osobennosti-vospriyatiya-i-vnimaniya-cheloveka-interesny-e-fakty-psiholog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743" y="905069"/>
            <a:ext cx="5595257" cy="539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61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1191"/>
            <a:ext cx="10515600" cy="801202"/>
          </a:xfrm>
        </p:spPr>
        <p:txBody>
          <a:bodyPr/>
          <a:lstStyle/>
          <a:p>
            <a:pPr algn="ctr"/>
            <a:r>
              <a:rPr lang="ru-RU" b="1" dirty="0" smtClean="0"/>
              <a:t>Понятие мышления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861" y="1073019"/>
            <a:ext cx="11569959" cy="546773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Мышле́ни</a:t>
            </a:r>
            <a:r>
              <a:rPr lang="ru-RU" dirty="0"/>
              <a:t>е — это </a:t>
            </a:r>
            <a:r>
              <a:rPr lang="ru-RU" dirty="0">
                <a:hlinkClick r:id="rId2" tooltip="Познание"/>
              </a:rPr>
              <a:t>познавательная</a:t>
            </a:r>
            <a:r>
              <a:rPr lang="ru-RU" dirty="0"/>
              <a:t> </a:t>
            </a:r>
            <a:r>
              <a:rPr lang="ru-RU" dirty="0">
                <a:hlinkClick r:id="rId3" tooltip="Деятельность"/>
              </a:rPr>
              <a:t>деятельность</a:t>
            </a:r>
            <a:r>
              <a:rPr lang="ru-RU" dirty="0"/>
              <a:t> </a:t>
            </a:r>
            <a:r>
              <a:rPr lang="ru-RU" dirty="0">
                <a:hlinkClick r:id="rId4" tooltip="Человек"/>
              </a:rPr>
              <a:t>человека</a:t>
            </a:r>
            <a:r>
              <a:rPr lang="ru-RU" dirty="0"/>
              <a:t> (</a:t>
            </a:r>
            <a:r>
              <a:rPr lang="ru-RU" dirty="0" err="1"/>
              <a:t>С.Л.Рубинштейн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b="1" dirty="0" smtClean="0"/>
              <a:t>Мышление</a:t>
            </a:r>
            <a:r>
              <a:rPr lang="ru-RU" dirty="0"/>
              <a:t> - познавательный процесс обобщенного, отвлеченного и опосредованного отражения действительности в ее существенных свойствах, связях и </a:t>
            </a:r>
            <a:r>
              <a:rPr lang="ru-RU" dirty="0" smtClean="0"/>
              <a:t>отношениях</a:t>
            </a:r>
            <a:r>
              <a:rPr lang="ru-RU" dirty="0"/>
              <a:t> </a:t>
            </a:r>
            <a:r>
              <a:rPr lang="ru-RU" dirty="0" smtClean="0"/>
              <a:t> (</a:t>
            </a:r>
            <a:r>
              <a:rPr lang="ru-RU" dirty="0" err="1" smtClean="0"/>
              <a:t>С.Л.Рубинштейн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Оно является опосредованным и </a:t>
            </a:r>
            <a:r>
              <a:rPr lang="ru-RU" dirty="0">
                <a:hlinkClick r:id="rId5" tooltip="Обобщение"/>
              </a:rPr>
              <a:t>обобщённым</a:t>
            </a:r>
            <a:r>
              <a:rPr lang="ru-RU" dirty="0"/>
              <a:t> способом отражения действительности.</a:t>
            </a:r>
          </a:p>
          <a:p>
            <a:r>
              <a:rPr lang="ru-RU" dirty="0">
                <a:hlinkClick r:id="rId6" tooltip="Результат"/>
              </a:rPr>
              <a:t>Результатом</a:t>
            </a:r>
            <a:r>
              <a:rPr lang="ru-RU" dirty="0"/>
              <a:t> мышления является </a:t>
            </a:r>
            <a:r>
              <a:rPr lang="ru-RU" dirty="0">
                <a:hlinkClick r:id="rId7" tooltip="Мысль"/>
              </a:rPr>
              <a:t>мысль</a:t>
            </a:r>
            <a:r>
              <a:rPr lang="ru-RU" dirty="0"/>
              <a:t> (</a:t>
            </a:r>
            <a:r>
              <a:rPr lang="ru-RU" dirty="0">
                <a:hlinkClick r:id="rId8" tooltip="Понятие"/>
              </a:rPr>
              <a:t>понятие</a:t>
            </a:r>
            <a:r>
              <a:rPr lang="ru-RU" dirty="0"/>
              <a:t>, </a:t>
            </a:r>
            <a:r>
              <a:rPr lang="ru-RU" dirty="0">
                <a:hlinkClick r:id="rId9" tooltip="Смысл"/>
              </a:rPr>
              <a:t>смысл</a:t>
            </a:r>
            <a:r>
              <a:rPr lang="ru-RU" dirty="0"/>
              <a:t>, </a:t>
            </a:r>
            <a:r>
              <a:rPr lang="ru-RU" dirty="0">
                <a:hlinkClick r:id="rId10" tooltip="Идея"/>
              </a:rPr>
              <a:t>идея</a:t>
            </a:r>
            <a:r>
              <a:rPr lang="ru-RU" dirty="0"/>
              <a:t>). Мышление противопоставляют «низшим» способам освоения мира в форме </a:t>
            </a:r>
            <a:r>
              <a:rPr lang="ru-RU" dirty="0">
                <a:hlinkClick r:id="rId11" tooltip="Ощущение"/>
              </a:rPr>
              <a:t>ощущения</a:t>
            </a:r>
            <a:r>
              <a:rPr lang="ru-RU" dirty="0"/>
              <a:t> или </a:t>
            </a:r>
            <a:r>
              <a:rPr lang="ru-RU" dirty="0">
                <a:hlinkClick r:id="rId12" tooltip="Восприятие"/>
              </a:rPr>
              <a:t>восприятия</a:t>
            </a:r>
            <a:r>
              <a:rPr lang="ru-RU" dirty="0"/>
              <a:t>, которые свойственны в том числе и животным. </a:t>
            </a:r>
          </a:p>
          <a:p>
            <a:r>
              <a:rPr lang="ru-RU" dirty="0"/>
              <a:t>Многие философы называли мышление сущностным свойством человека. </a:t>
            </a:r>
          </a:p>
          <a:p>
            <a:r>
              <a:rPr lang="ru-RU" dirty="0"/>
              <a:t>Так </a:t>
            </a:r>
            <a:r>
              <a:rPr lang="ru-RU" dirty="0">
                <a:hlinkClick r:id="rId13" tooltip="Декарт"/>
              </a:rPr>
              <a:t>Декарт</a:t>
            </a:r>
            <a:r>
              <a:rPr lang="ru-RU" dirty="0"/>
              <a:t> утверждал: «Я мыслю, следовательно, я существую». </a:t>
            </a:r>
          </a:p>
          <a:p>
            <a:r>
              <a:rPr lang="ru-RU" dirty="0">
                <a:hlinkClick r:id="rId14" tooltip="Паскаль, Блез"/>
              </a:rPr>
              <a:t>Паскаль</a:t>
            </a:r>
            <a:r>
              <a:rPr lang="ru-RU" dirty="0"/>
              <a:t> называл человека мыслящим </a:t>
            </a:r>
            <a:r>
              <a:rPr lang="ru-RU" dirty="0" smtClean="0"/>
              <a:t>тростником.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587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547" y="279918"/>
            <a:ext cx="11709917" cy="6494105"/>
          </a:xfrm>
        </p:spPr>
        <p:txBody>
          <a:bodyPr>
            <a:normAutofit lnSpcReduction="10000"/>
          </a:bodyPr>
          <a:lstStyle/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Мышление</a:t>
            </a:r>
            <a:r>
              <a:rPr lang="ru-RU" dirty="0"/>
              <a:t> — опосредованное и обобщённое отражение действительности, вид умственной деятельности, заключающейся в познании сущности вещей и явлений, закономерных связей и отношений между ними.</a:t>
            </a:r>
          </a:p>
          <a:p>
            <a:r>
              <a:rPr lang="ru-RU" b="1" i="1" dirty="0" smtClean="0"/>
              <a:t>Мышление</a:t>
            </a:r>
            <a:r>
              <a:rPr lang="ru-RU" dirty="0" smtClean="0"/>
              <a:t>- </a:t>
            </a:r>
            <a:r>
              <a:rPr lang="ru-RU" dirty="0"/>
              <a:t>это высшая форма познавательной деятельности человека, социально обусловленный психический процесс опосредованного и обобщенного отражения действительности, процесс поисков и открытия существенно </a:t>
            </a:r>
            <a:r>
              <a:rPr lang="ru-RU" dirty="0" smtClean="0"/>
              <a:t>нового.</a:t>
            </a:r>
          </a:p>
          <a:p>
            <a:r>
              <a:rPr lang="ru-RU" b="1" dirty="0"/>
              <a:t>Мышление –</a:t>
            </a:r>
            <a:r>
              <a:rPr lang="ru-RU" dirty="0"/>
              <a:t> это психический познавательный процесс обобщенного и опосредованного отражения предметов и явлений объективного мира в их существенных связях и проявлениях</a:t>
            </a:r>
            <a:r>
              <a:rPr lang="ru-RU" dirty="0" smtClean="0"/>
              <a:t>.</a:t>
            </a:r>
          </a:p>
          <a:p>
            <a:r>
              <a:rPr lang="ru-RU" dirty="0"/>
              <a:t>На практике мышление как отдельный психический процесс не существует, оно незримо присутствует во всех других познавательных процессах: в восприятии, внимании, воображении, памяти, речи. </a:t>
            </a:r>
          </a:p>
          <a:p>
            <a:r>
              <a:rPr lang="ru-RU" dirty="0"/>
              <a:t>Высшие формы этих процессов обязательно связаны с мышлением, и степень его участия в этих познавательных процессах определяет их уровень развития.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82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Природа мышления (</a:t>
            </a:r>
            <a:r>
              <a:rPr lang="ru-RU" b="1" dirty="0" err="1" smtClean="0"/>
              <a:t>Л.С.Рубинштейн</a:t>
            </a:r>
            <a:r>
              <a:rPr lang="ru-RU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289" y="984738"/>
            <a:ext cx="11812555" cy="56306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Наше </a:t>
            </a:r>
            <a:r>
              <a:rPr lang="ru-RU" dirty="0"/>
              <a:t>познание объективной действительности начинается с ощущений и восприятия. </a:t>
            </a:r>
            <a:endParaRPr lang="ru-RU" dirty="0" smtClean="0"/>
          </a:p>
          <a:p>
            <a:r>
              <a:rPr lang="ru-RU" dirty="0" smtClean="0"/>
              <a:t>Но</a:t>
            </a:r>
            <a:r>
              <a:rPr lang="ru-RU" dirty="0"/>
              <a:t>, начинаясь с ощущений и восприятия, познание действительности не заканчивается ими. </a:t>
            </a:r>
            <a:endParaRPr lang="ru-RU" dirty="0" smtClean="0"/>
          </a:p>
          <a:p>
            <a:r>
              <a:rPr lang="ru-RU" dirty="0" smtClean="0"/>
              <a:t>От </a:t>
            </a:r>
            <a:r>
              <a:rPr lang="ru-RU" dirty="0"/>
              <a:t>ощущения и восприятия оно переходит к мышлению</a:t>
            </a:r>
            <a:r>
              <a:rPr lang="ru-RU" dirty="0" smtClean="0"/>
              <a:t>.</a:t>
            </a:r>
          </a:p>
          <a:p>
            <a:r>
              <a:rPr lang="ru-RU" dirty="0"/>
              <a:t>Мышление противопоставляют «низшим» способам освоения мира в форме </a:t>
            </a:r>
            <a:r>
              <a:rPr lang="ru-RU" dirty="0">
                <a:hlinkClick r:id="rId2" tooltip="Ощущение"/>
              </a:rPr>
              <a:t>ощущения</a:t>
            </a:r>
            <a:r>
              <a:rPr lang="ru-RU" dirty="0"/>
              <a:t> или </a:t>
            </a:r>
            <a:r>
              <a:rPr lang="ru-RU" dirty="0">
                <a:hlinkClick r:id="rId3" tooltip="Восприятие"/>
              </a:rPr>
              <a:t>восприятия</a:t>
            </a:r>
            <a:r>
              <a:rPr lang="ru-RU" dirty="0"/>
              <a:t>, которые свойственны в том числе и животным. </a:t>
            </a:r>
          </a:p>
          <a:p>
            <a:r>
              <a:rPr lang="ru-RU" dirty="0"/>
              <a:t>Отправляясь от того, что дано в ощущениях и восприятиях, мышление, выходя за пределы чувственно данного, расширяет границы нашего познания.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/>
              <a:t>расширение познания достигается мышлением в силу его характера, позволяющего ему опосредованно – умозаключением – раскрыть то, что непосредственно – в восприятии – не дано.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расширением познания благодаря мышлению связано и углубление познания.</a:t>
            </a:r>
          </a:p>
        </p:txBody>
      </p:sp>
    </p:spTree>
    <p:extLst>
      <p:ext uri="{BB962C8B-B14F-4D97-AF65-F5344CB8AC3E}">
        <p14:creationId xmlns:p14="http://schemas.microsoft.com/office/powerpoint/2010/main" val="348439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73" y="381000"/>
            <a:ext cx="11504645" cy="621574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Мышление </a:t>
            </a:r>
            <a:r>
              <a:rPr lang="ru-RU" dirty="0"/>
              <a:t>соотносит данные ощущений и восприятии – сопоставляет, сравнивает, различает, раскрывает отношения, </a:t>
            </a:r>
            <a:r>
              <a:rPr lang="ru-RU" dirty="0" err="1"/>
              <a:t>опосредования</a:t>
            </a:r>
            <a:r>
              <a:rPr lang="ru-RU" dirty="0"/>
              <a:t> и через отношения между непосредственно чувственно данными свойствами вещей и явлений раскрывает новые, </a:t>
            </a:r>
            <a:endParaRPr lang="ru-RU" dirty="0" smtClean="0"/>
          </a:p>
          <a:p>
            <a:r>
              <a:rPr lang="ru-RU" dirty="0" smtClean="0"/>
              <a:t>непосредственно </a:t>
            </a:r>
            <a:r>
              <a:rPr lang="ru-RU" dirty="0"/>
              <a:t>чувственно не данные абстрактные их свойства; выявляя взаимосвязи и постигая действительность в этих ее взаимосвязях, мышление глубже познает ее сущность. </a:t>
            </a:r>
            <a:endParaRPr lang="ru-RU" dirty="0" smtClean="0"/>
          </a:p>
          <a:p>
            <a:r>
              <a:rPr lang="ru-RU" i="1" dirty="0" smtClean="0"/>
              <a:t>Мышление </a:t>
            </a:r>
            <a:r>
              <a:rPr lang="ru-RU" i="1" dirty="0"/>
              <a:t>отражает бытие в его связях и отношениях, в его многообразных </a:t>
            </a:r>
            <a:r>
              <a:rPr lang="ru-RU" i="1" dirty="0" err="1"/>
              <a:t>опосредованиях</a:t>
            </a:r>
            <a:r>
              <a:rPr lang="ru-RU" i="1" dirty="0" smtClean="0"/>
              <a:t>.</a:t>
            </a:r>
          </a:p>
          <a:p>
            <a:r>
              <a:rPr lang="ru-RU" dirty="0"/>
              <a:t>Мышление можно считать одной из фундаментальных способностей человека, видовой особенностью </a:t>
            </a:r>
            <a:r>
              <a:rPr lang="ru-RU" dirty="0" err="1"/>
              <a:t>Homo</a:t>
            </a:r>
            <a:r>
              <a:rPr lang="ru-RU" dirty="0"/>
              <a:t> </a:t>
            </a:r>
            <a:r>
              <a:rPr lang="ru-RU" dirty="0" err="1"/>
              <a:t>sapiens</a:t>
            </a:r>
            <a:r>
              <a:rPr lang="ru-RU" dirty="0"/>
              <a:t> и его ключевой адаптацией. </a:t>
            </a:r>
          </a:p>
          <a:p>
            <a:r>
              <a:rPr lang="ru-RU" dirty="0" err="1"/>
              <a:t>С.Л.Рубинштейн</a:t>
            </a:r>
            <a:r>
              <a:rPr lang="ru-RU" dirty="0"/>
              <a:t>: «Адекватное познание бытия, которое всегда находится в процессе становления, изменения, развития, отмирания старого, отживающего, и развития нового, нарождающегося, дает лишь мышление, которое отражает бытие в его многосторонних связях и </a:t>
            </a:r>
            <a:r>
              <a:rPr lang="ru-RU" dirty="0" err="1"/>
              <a:t>опосредованиях</a:t>
            </a:r>
            <a:r>
              <a:rPr lang="ru-RU" dirty="0"/>
              <a:t>, в закономерностях его движимого внутренними противоречиями развития» (стр.310).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18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7286"/>
            <a:ext cx="10515600" cy="6203852"/>
          </a:xfrm>
        </p:spPr>
        <p:txBody>
          <a:bodyPr>
            <a:normAutofit fontScale="92500"/>
          </a:bodyPr>
          <a:lstStyle/>
          <a:p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Объектом мышления человека </a:t>
            </a:r>
            <a:r>
              <a:rPr lang="ru-RU" i="1" dirty="0"/>
              <a:t>является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</a:t>
            </a:r>
            <a:r>
              <a:rPr lang="ru-RU" i="1" dirty="0"/>
              <a:t>.</a:t>
            </a:r>
          </a:p>
          <a:p>
            <a:r>
              <a:rPr lang="ru-RU" dirty="0"/>
              <a:t> О.К</a:t>
            </a:r>
            <a:r>
              <a:rPr lang="ru-RU" dirty="0" smtClean="0"/>
              <a:t>. Тихомиров </a:t>
            </a:r>
            <a:r>
              <a:rPr lang="ru-RU" dirty="0"/>
              <a:t>подчеркивает, что задача – это не столько предмет, сколько предметная ситуация, которая обладает определенной объективной структурой. </a:t>
            </a:r>
          </a:p>
          <a:p>
            <a:r>
              <a:rPr lang="ru-RU" dirty="0"/>
              <a:t>Ключевым параметром данной структуры является сложность задачи. </a:t>
            </a:r>
          </a:p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Субъектом 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мышления </a:t>
            </a:r>
            <a:r>
              <a:rPr lang="ru-RU" dirty="0"/>
              <a:t>является человек, решающий задачу, его индивидуально-типологические свойства, направляющие ход решения и обеспечивающих «психологическую цену» достижения результата.</a:t>
            </a:r>
          </a:p>
          <a:p>
            <a:r>
              <a:rPr lang="ru-RU" dirty="0"/>
              <a:t>К структурным характеристикам субъекта мыслительной деятельности относятся: когнитивный компонент (репрезентации знаний человека о мире и себе самом), </a:t>
            </a:r>
            <a:r>
              <a:rPr lang="ru-RU" dirty="0" err="1"/>
              <a:t>потребностно</a:t>
            </a:r>
            <a:r>
              <a:rPr lang="ru-RU" dirty="0"/>
              <a:t>-мотивационно-аффективный компонент (репрезентации потребностей человека), личностный компонент (репрезентация опыта отношений) и </a:t>
            </a:r>
            <a:r>
              <a:rPr lang="ru-RU" dirty="0" err="1"/>
              <a:t>регуляторно</a:t>
            </a:r>
            <a:r>
              <a:rPr lang="ru-RU" dirty="0"/>
              <a:t>-волевой компонент, осуществляющий интеграцию и координацию остальных компонентов.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03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75" y="2124075"/>
            <a:ext cx="7200899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0440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153</Words>
  <Application>Microsoft Office PowerPoint</Application>
  <PresentationFormat>Широкоэкранный</PresentationFormat>
  <Paragraphs>43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Лекция 10. Психические процессы: мышление и речь</vt:lpstr>
      <vt:lpstr>Понятие мышления</vt:lpstr>
      <vt:lpstr>Презентация PowerPoint</vt:lpstr>
      <vt:lpstr>Природа мышления (Л.С.Рубинштейн)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53</cp:revision>
  <dcterms:created xsi:type="dcterms:W3CDTF">2019-03-11T16:17:17Z</dcterms:created>
  <dcterms:modified xsi:type="dcterms:W3CDTF">2021-01-17T16:11:26Z</dcterms:modified>
</cp:coreProperties>
</file>